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7"/>
  </p:notesMasterIdLst>
  <p:handoutMasterIdLst>
    <p:handoutMasterId r:id="rId28"/>
  </p:handoutMasterIdLst>
  <p:sldIdLst>
    <p:sldId id="2748" r:id="rId2"/>
    <p:sldId id="2732" r:id="rId3"/>
    <p:sldId id="2731" r:id="rId4"/>
    <p:sldId id="2744" r:id="rId5"/>
    <p:sldId id="2445" r:id="rId6"/>
    <p:sldId id="2413" r:id="rId7"/>
    <p:sldId id="2712" r:id="rId8"/>
    <p:sldId id="2730" r:id="rId9"/>
    <p:sldId id="2307" r:id="rId10"/>
    <p:sldId id="2614" r:id="rId11"/>
    <p:sldId id="2724" r:id="rId12"/>
    <p:sldId id="2725" r:id="rId13"/>
    <p:sldId id="2726" r:id="rId14"/>
    <p:sldId id="2727" r:id="rId15"/>
    <p:sldId id="2728" r:id="rId16"/>
    <p:sldId id="2747" r:id="rId17"/>
    <p:sldId id="2443" r:id="rId18"/>
    <p:sldId id="2749" r:id="rId19"/>
    <p:sldId id="2735" r:id="rId20"/>
    <p:sldId id="2736" r:id="rId21"/>
    <p:sldId id="2738" r:id="rId22"/>
    <p:sldId id="2745" r:id="rId23"/>
    <p:sldId id="2746" r:id="rId24"/>
    <p:sldId id="2737" r:id="rId25"/>
    <p:sldId id="2750" r:id="rId26"/>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3212" autoAdjust="0"/>
  </p:normalViewPr>
  <p:slideViewPr>
    <p:cSldViewPr snapToObjects="1">
      <p:cViewPr>
        <p:scale>
          <a:sx n="100" d="100"/>
          <a:sy n="100" d="100"/>
        </p:scale>
        <p:origin x="180" y="162"/>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8/28/2019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hdr="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389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539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16</a:t>
            </a:fld>
            <a:endParaRPr lang="fr-CA"/>
          </a:p>
        </p:txBody>
      </p:sp>
    </p:spTree>
    <p:extLst>
      <p:ext uri="{BB962C8B-B14F-4D97-AF65-F5344CB8AC3E}">
        <p14:creationId xmlns:p14="http://schemas.microsoft.com/office/powerpoint/2010/main" val="3232438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90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247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 name="Title 1"/>
          <p:cNvSpPr>
            <a:spLocks noGrp="1"/>
          </p:cNvSpPr>
          <p:nvPr>
            <p:ph type="title"/>
          </p:nvPr>
        </p:nvSpPr>
        <p:spPr>
          <a:xfrm>
            <a:off x="838200" y="365125"/>
            <a:ext cx="1051242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9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6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6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4.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99120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56300" y="2743200"/>
            <a:ext cx="5410200" cy="2286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5"/>
          <p:cNvSpPr txBox="1"/>
          <p:nvPr/>
        </p:nvSpPr>
        <p:spPr>
          <a:xfrm>
            <a:off x="6018212" y="2819400"/>
            <a:ext cx="5357945" cy="2277524"/>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err="1">
                <a:solidFill>
                  <a:schemeClr val="bg1"/>
                </a:solidFill>
              </a:rPr>
              <a:t>khởi</a:t>
            </a:r>
            <a:r>
              <a:rPr lang="fr-CA" sz="2400" b="1">
                <a:solidFill>
                  <a:schemeClr val="bg1"/>
                </a:solidFill>
              </a:rPr>
              <a:t> </a:t>
            </a:r>
            <a:r>
              <a:rPr lang="fr-CA" sz="2400" b="1" smtClean="0">
                <a:solidFill>
                  <a:schemeClr val="bg1"/>
                </a:solidFill>
              </a:rPr>
              <a:t>nghiệp</a:t>
            </a:r>
          </a:p>
          <a:p>
            <a:endParaRPr lang="fr-CA" sz="2400" b="1">
              <a:solidFill>
                <a:schemeClr val="bg1"/>
              </a:solidFill>
            </a:endParaRPr>
          </a:p>
          <a:p>
            <a:r>
              <a:rPr lang="en-US" sz="2000">
                <a:solidFill>
                  <a:schemeClr val="bg1"/>
                </a:solidFill>
              </a:rPr>
              <a:t>C</a:t>
            </a:r>
            <a:r>
              <a:rPr lang="vi-VN" sz="2000">
                <a:solidFill>
                  <a:schemeClr val="bg1"/>
                </a:solidFill>
              </a:rPr>
              <a:t>hủ các dự án</a:t>
            </a:r>
            <a:r>
              <a:rPr lang="en-US" sz="2000">
                <a:solidFill>
                  <a:schemeClr val="bg1"/>
                </a:solidFill>
              </a:rPr>
              <a:t> có hình thức</a:t>
            </a:r>
            <a:r>
              <a:rPr lang="vi-VN" sz="2000">
                <a:solidFill>
                  <a:schemeClr val="bg1"/>
                </a:solidFill>
              </a:rPr>
              <a:t> huy động vốn tập trung hơn nhiều so với ICO.</a:t>
            </a:r>
            <a:r>
              <a:rPr lang="en-US" sz="2000">
                <a:solidFill>
                  <a:schemeClr val="bg1"/>
                </a:solidFill>
              </a:rPr>
              <a:t> Không cần nhiều chi phí và kiến thức về marketing. Có được niềm tin từ các nhà đầu tư</a:t>
            </a:r>
            <a:endParaRPr lang="fr-CA" sz="2000" b="1">
              <a:solidFill>
                <a:schemeClr val="bg1"/>
              </a:solidFill>
            </a:endParaRPr>
          </a:p>
          <a:p>
            <a:endParaRPr lang="fr-CA" sz="1200" b="1" dirty="0">
              <a:solidFill>
                <a:schemeClr val="bg1"/>
              </a:solidFill>
            </a:endParaRPr>
          </a:p>
        </p:txBody>
      </p:sp>
      <p:sp>
        <p:nvSpPr>
          <p:cNvPr id="8" name="ZoneTexte 25"/>
          <p:cNvSpPr txBox="1"/>
          <p:nvPr/>
        </p:nvSpPr>
        <p:spPr>
          <a:xfrm>
            <a:off x="5942012" y="1600200"/>
            <a:ext cx="7070108" cy="861752"/>
          </a:xfrm>
          <a:prstGeom prst="rect">
            <a:avLst/>
          </a:prstGeom>
          <a:noFill/>
        </p:spPr>
        <p:txBody>
          <a:bodyPr wrap="square" lIns="121899" tIns="60949" rIns="121899" bIns="60949" rtlCol="0" anchor="ctr" anchorCtr="0">
            <a:spAutoFit/>
          </a:bodyPr>
          <a:lstStyle/>
          <a:p>
            <a:r>
              <a:rPr lang="fr-CA" sz="4800" b="1">
                <a:solidFill>
                  <a:schemeClr val="bg1"/>
                </a:solidFill>
                <a:effectLst>
                  <a:outerShdw blurRad="38100" dist="38100" dir="2700000" algn="tl">
                    <a:srgbClr val="000000">
                      <a:alpha val="43137"/>
                    </a:srgbClr>
                  </a:outerShdw>
                </a:effectLst>
              </a:rPr>
              <a:t>TẠI SAO </a:t>
            </a:r>
            <a:r>
              <a:rPr lang="fr-CA" sz="4800" b="1"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3" name="Parallelogram 2"/>
          <p:cNvSpPr/>
          <p:nvPr/>
        </p:nvSpPr>
        <p:spPr>
          <a:xfrm flipH="1">
            <a:off x="-3354388" y="0"/>
            <a:ext cx="9753600" cy="6858000"/>
          </a:xfrm>
          <a:prstGeom prst="parallelogram">
            <a:avLst/>
          </a:prstGeom>
          <a:blipFill>
            <a:blip r:embed="rId3"/>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6600" y="2057400"/>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826600" y="652912"/>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018496" y="2187200"/>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4722812" y="-18144"/>
            <a:ext cx="10820400" cy="6876143"/>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18212" y="25908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94959" y="558225"/>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effectLst>
                  <a:outerShdw blurRad="38100" dist="38100" dir="2700000" algn="tl">
                    <a:srgbClr val="000000">
                      <a:alpha val="43137"/>
                    </a:srgbClr>
                  </a:outerShdw>
                </a:effectLst>
              </a:rPr>
              <a:t>TIẾP CẬN HÀNG </a:t>
            </a:r>
            <a:r>
              <a:rPr lang="en-US" sz="3800" b="1" smtClean="0">
                <a:solidFill>
                  <a:schemeClr val="bg1"/>
                </a:solidFill>
                <a:effectLst>
                  <a:outerShdw blurRad="38100" dist="38100" dir="2700000" algn="tl">
                    <a:srgbClr val="000000">
                      <a:alpha val="43137"/>
                    </a:srgbClr>
                  </a:outerShdw>
                </a:effectLst>
              </a:rPr>
              <a:t>TRIỆU NG</a:t>
            </a:r>
            <a:r>
              <a:rPr lang="vi-VN" sz="3800" b="1">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170612" y="2697079"/>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52623"/>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latin typeface="Roboto" panose="02000000000000000000" pitchFamily="2" charset="0"/>
                <a:ea typeface="Roboto" panose="02000000000000000000" pitchFamily="2" charset="0"/>
              </a:rPr>
              <a:t>ĐỘ UY </a:t>
            </a:r>
            <a:r>
              <a:rPr lang="en-US" sz="3800" b="1"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170612" y="1753700"/>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a:solidFill>
                  <a:schemeClr val="bg1"/>
                </a:solidFill>
                <a:latin typeface="Roboto" panose="02000000000000000000" pitchFamily="2" charset="0"/>
                <a:ea typeface="Roboto" panose="02000000000000000000" pitchFamily="2" charset="0"/>
              </a:rPr>
              <a:t>TRÁNH BỊ CÁ VOI XẢ</a:t>
            </a:r>
            <a:endParaRPr lang="en-US" sz="4800" b="1" dirty="0">
              <a:solidFill>
                <a:schemeClr val="bg1"/>
              </a:solidFill>
              <a:latin typeface="Roboto" panose="02000000000000000000" pitchFamily="2" charset="0"/>
              <a:ea typeface="Roboto" panose="02000000000000000000" pitchFamily="2" charset="0"/>
            </a:endParaRPr>
          </a:p>
        </p:txBody>
      </p:sp>
      <p:sp>
        <p:nvSpPr>
          <p:cNvPr id="8" name="Rectangle 7"/>
          <p:cNvSpPr/>
          <p:nvPr/>
        </p:nvSpPr>
        <p:spPr>
          <a:xfrm>
            <a:off x="6645501" y="2743200"/>
            <a:ext cx="5544911" cy="1524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764609" y="2924145"/>
            <a:ext cx="5306697" cy="1200329"/>
          </a:xfrm>
          <a:prstGeom prst="rect">
            <a:avLst/>
          </a:prstGeom>
          <a:noFill/>
        </p:spPr>
        <p:txBody>
          <a:bodyPr wrap="square" lIns="0" tIns="0" rIns="0" bIns="0" rtlCol="0" anchor="t">
            <a:spAutoFit/>
          </a:bodyPr>
          <a:lstStyle/>
          <a:p>
            <a:r>
              <a:rPr lang="vi-VN" sz="2600" b="1">
                <a:solidFill>
                  <a:schemeClr val="bg1"/>
                </a:solidFill>
              </a:rPr>
              <a:t>IEO có thể giúp giảm thao túng giá</a:t>
            </a:r>
            <a:r>
              <a:rPr lang="en-US" sz="2600" b="1">
                <a:solidFill>
                  <a:schemeClr val="bg1"/>
                </a:solidFill>
              </a:rPr>
              <a:t> từ các “cá voi”, tránh gây áp lực giảm giá  trên thị trường</a:t>
            </a:r>
            <a:endParaRPr lang="en-US" sz="2600" b="1" dirty="0">
              <a:solidFill>
                <a:schemeClr val="bg1"/>
              </a:solidFill>
            </a:endParaRPr>
          </a:p>
        </p:txBody>
      </p:sp>
      <p:sp>
        <p:nvSpPr>
          <p:cNvPr id="10" name="Parallelogram 9"/>
          <p:cNvSpPr/>
          <p:nvPr/>
        </p:nvSpPr>
        <p:spPr>
          <a:xfrm flipH="1">
            <a:off x="-3735388" y="-3810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787355"/>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Thu hút ng</a:t>
            </a:r>
            <a:r>
              <a:rPr lang="vi-VN" sz="2400" b="1">
                <a:solidFill>
                  <a:schemeClr val="bg1"/>
                </a:solidFill>
              </a:rPr>
              <a:t>ườ</a:t>
            </a:r>
            <a:r>
              <a:rPr lang="en-US" sz="2400" b="1">
                <a:solidFill>
                  <a:schemeClr val="bg1"/>
                </a:solidFill>
              </a:rPr>
              <a:t>i dùng mới</a:t>
            </a:r>
          </a:p>
          <a:p>
            <a:pPr algn="l" defTabSz="1218987">
              <a:lnSpc>
                <a:spcPct val="150000"/>
              </a:lnSpc>
              <a:spcBef>
                <a:spcPct val="20000"/>
              </a:spcBef>
              <a:defRPr/>
            </a:pPr>
            <a:r>
              <a:rPr lang="vi-VN" sz="1400">
                <a:solidFill>
                  <a:schemeClr val="bg1"/>
                </a:solidFill>
              </a:rPr>
              <a:t>Có hàng </a:t>
            </a:r>
            <a:r>
              <a:rPr lang="en-US" sz="1400">
                <a:solidFill>
                  <a:schemeClr val="bg1"/>
                </a:solidFill>
              </a:rPr>
              <a:t>tram </a:t>
            </a:r>
            <a:r>
              <a:rPr lang="vi-VN" sz="1400">
                <a:solidFill>
                  <a:schemeClr val="bg1"/>
                </a:solidFill>
              </a:rPr>
              <a:t>ngàn người dùng</a:t>
            </a:r>
            <a:r>
              <a:rPr lang="en-US" sz="1400">
                <a:solidFill>
                  <a:schemeClr val="bg1"/>
                </a:solidFill>
              </a:rPr>
              <a:t>.</a:t>
            </a:r>
            <a:r>
              <a:rPr lang="vi-VN" sz="1400">
                <a:solidFill>
                  <a:schemeClr val="bg1"/>
                </a:solidFill>
              </a:rPr>
              <a:t> Những người dùng này chưa đăng ký sàn của bạn – nhưng họ sẽ đăng ký khi bạn khởi chạy IEO.</a:t>
            </a:r>
            <a:endParaRPr lang="en-US" sz="1400" dirty="0">
              <a:solidFill>
                <a:schemeClr val="bg1"/>
              </a:solidFill>
            </a:endParaRPr>
          </a:p>
        </p:txBody>
      </p:sp>
      <p:sp>
        <p:nvSpPr>
          <p:cNvPr id="9" name="Text Placeholder 3"/>
          <p:cNvSpPr txBox="1">
            <a:spLocks/>
          </p:cNvSpPr>
          <p:nvPr/>
        </p:nvSpPr>
        <p:spPr>
          <a:xfrm>
            <a:off x="6246812" y="1787355"/>
            <a:ext cx="5715000" cy="124341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Marketing tốt</a:t>
            </a:r>
          </a:p>
          <a:p>
            <a:pPr algn="l" defTabSz="1218987">
              <a:lnSpc>
                <a:spcPct val="150000"/>
              </a:lnSpc>
              <a:spcBef>
                <a:spcPct val="20000"/>
              </a:spcBef>
              <a:defRPr/>
            </a:pPr>
            <a:r>
              <a:rPr lang="en-US" sz="1400">
                <a:solidFill>
                  <a:schemeClr val="bg1"/>
                </a:solidFill>
              </a:rPr>
              <a:t>Được các dự án quảng cáo IEO nhắc tới như một hình thức quảng bá miễn phí. Đi kèm với đó là chất lượng sàn tốt giúp tất cả có lợi.</a:t>
            </a:r>
            <a:endParaRPr lang="en-US" sz="1400" dirty="0">
              <a:solidFill>
                <a:schemeClr val="bg1"/>
              </a:solidFill>
            </a:endParaRPr>
          </a:p>
        </p:txBody>
      </p:sp>
      <p:sp>
        <p:nvSpPr>
          <p:cNvPr id="10" name="Text Placeholder 3"/>
          <p:cNvSpPr txBox="1">
            <a:spLocks/>
          </p:cNvSpPr>
          <p:nvPr/>
        </p:nvSpPr>
        <p:spPr>
          <a:xfrm>
            <a:off x="6246812" y="4129399"/>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Thêm chi phí</a:t>
            </a:r>
          </a:p>
          <a:p>
            <a:pPr algn="l" defTabSz="1218987">
              <a:lnSpc>
                <a:spcPct val="150000"/>
              </a:lnSpc>
              <a:spcBef>
                <a:spcPct val="20000"/>
              </a:spcBef>
              <a:defRPr/>
            </a:pPr>
            <a:r>
              <a:rPr lang="vi-VN" sz="1400">
                <a:solidFill>
                  <a:schemeClr val="bg1"/>
                </a:solidFill>
              </a:rPr>
              <a:t>IEO là một cách tuyệt vời để tăng thêm phí giao dịch trên sàn giao dịch. </a:t>
            </a:r>
            <a:r>
              <a:rPr lang="en-US" sz="1400">
                <a:solidFill>
                  <a:schemeClr val="bg1"/>
                </a:solidFill>
              </a:rPr>
              <a:t>Ngoài ra s</a:t>
            </a:r>
            <a:r>
              <a:rPr lang="vi-VN" sz="1400">
                <a:solidFill>
                  <a:schemeClr val="bg1"/>
                </a:solidFill>
              </a:rPr>
              <a:t>àn cũng tính phí cho các startup</a:t>
            </a:r>
            <a:r>
              <a:rPr lang="en-US" sz="1400">
                <a:solidFill>
                  <a:schemeClr val="bg1"/>
                </a:solidFill>
              </a:rPr>
              <a:t> đã được kiểm duyệt</a:t>
            </a:r>
            <a:r>
              <a:rPr lang="vi-VN" sz="1400">
                <a:solidFill>
                  <a:schemeClr val="bg1"/>
                </a:solidFill>
              </a:rPr>
              <a:t>.</a:t>
            </a:r>
            <a:endParaRPr lang="en-US" sz="1400" dirty="0">
              <a:solidFill>
                <a:schemeClr val="bg1"/>
              </a:solidFill>
            </a:endParaRPr>
          </a:p>
        </p:txBody>
      </p:sp>
      <p:sp>
        <p:nvSpPr>
          <p:cNvPr id="11" name="Text Placeholder 3"/>
          <p:cNvSpPr txBox="1">
            <a:spLocks/>
          </p:cNvSpPr>
          <p:nvPr/>
        </p:nvSpPr>
        <p:spPr>
          <a:xfrm>
            <a:off x="427797" y="4129400"/>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Coin sàn t</a:t>
            </a:r>
            <a:r>
              <a:rPr lang="vi-VN" sz="2400" b="1">
                <a:solidFill>
                  <a:schemeClr val="bg1"/>
                </a:solidFill>
              </a:rPr>
              <a:t>ăn</a:t>
            </a:r>
            <a:r>
              <a:rPr lang="en-US" sz="2400" b="1">
                <a:solidFill>
                  <a:schemeClr val="bg1"/>
                </a:solidFill>
              </a:rPr>
              <a:t>g</a:t>
            </a:r>
          </a:p>
          <a:p>
            <a:pPr algn="l" defTabSz="1218987">
              <a:lnSpc>
                <a:spcPct val="150000"/>
              </a:lnSpc>
              <a:spcBef>
                <a:spcPct val="20000"/>
              </a:spcBef>
              <a:defRPr/>
            </a:pPr>
            <a:r>
              <a:rPr lang="en-US" sz="1400">
                <a:solidFill>
                  <a:schemeClr val="bg1"/>
                </a:solidFill>
              </a:rPr>
              <a:t>Coin sàn được list như một hình thức mua bán. Sự thành công của </a:t>
            </a:r>
            <a:r>
              <a:rPr lang="vi-VN" sz="1400">
                <a:solidFill>
                  <a:schemeClr val="bg1"/>
                </a:solidFill>
              </a:rPr>
              <a:t>đợt IEO</a:t>
            </a:r>
            <a:r>
              <a:rPr lang="en-US" sz="1400">
                <a:solidFill>
                  <a:schemeClr val="bg1"/>
                </a:solidFill>
              </a:rPr>
              <a:t> giúp </a:t>
            </a:r>
            <a:r>
              <a:rPr lang="vi-VN" sz="1400">
                <a:solidFill>
                  <a:schemeClr val="bg1"/>
                </a:solidFill>
              </a:rPr>
              <a:t>giá coin </a:t>
            </a:r>
            <a:r>
              <a:rPr lang="en-US" sz="1400">
                <a:solidFill>
                  <a:schemeClr val="bg1"/>
                </a:solidFill>
              </a:rPr>
              <a:t>sàn được</a:t>
            </a:r>
            <a:r>
              <a:rPr lang="vi-VN" sz="1400">
                <a:solidFill>
                  <a:schemeClr val="bg1"/>
                </a:solidFill>
              </a:rPr>
              <a:t> hưởng lợi</a:t>
            </a:r>
            <a:endParaRPr lang="en-US" sz="1400" dirty="0">
              <a:solidFill>
                <a:schemeClr val="bg1"/>
              </a:solidFill>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a:t>
            </a:r>
            <a:r>
              <a:rPr lang="en-US" sz="4800" b="1" smtClean="0">
                <a:solidFill>
                  <a:schemeClr val="bg1"/>
                </a:solidFill>
              </a:rPr>
              <a:t>KHAI IEO</a:t>
            </a:r>
            <a:endParaRPr lang="en-US" sz="4800" b="1" dirty="0">
              <a:solidFill>
                <a:schemeClr val="bg1"/>
              </a:solidFill>
            </a:endParaRPr>
          </a:p>
        </p:txBody>
      </p:sp>
      <p:sp>
        <p:nvSpPr>
          <p:cNvPr id="12" name="Text Placeholder 44"/>
          <p:cNvSpPr txBox="1">
            <a:spLocks/>
          </p:cNvSpPr>
          <p:nvPr/>
        </p:nvSpPr>
        <p:spPr>
          <a:xfrm>
            <a:off x="150812" y="1248637"/>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13" name="Text Placeholder 44"/>
          <p:cNvSpPr txBox="1">
            <a:spLocks/>
          </p:cNvSpPr>
          <p:nvPr/>
        </p:nvSpPr>
        <p:spPr>
          <a:xfrm>
            <a:off x="150812" y="2997686"/>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14" name="Text Placeholder 44"/>
          <p:cNvSpPr txBox="1">
            <a:spLocks/>
          </p:cNvSpPr>
          <p:nvPr/>
        </p:nvSpPr>
        <p:spPr>
          <a:xfrm>
            <a:off x="150812" y="4934333"/>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pic>
        <p:nvPicPr>
          <p:cNvPr id="6" name="Picture Placeholder 5"/>
          <p:cNvPicPr>
            <a:picLocks noGrp="1" noChangeAspect="1"/>
          </p:cNvPicPr>
          <p:nvPr>
            <p:ph type="pic" sz="quarter" idx="32"/>
          </p:nvPr>
        </p:nvPicPr>
        <p:blipFill>
          <a:blip r:embed="rId3">
            <a:extLst>
              <a:ext uri="{28A0092B-C50C-407E-A947-70E740481C1C}">
                <a14:useLocalDpi xmlns:a14="http://schemas.microsoft.com/office/drawing/2010/main" val="0"/>
              </a:ext>
            </a:extLst>
          </a:blip>
          <a:srcRect t="1167" b="1167"/>
          <a:stretch>
            <a:fillRect/>
          </a:stretch>
        </p:blipFill>
        <p:spPr>
          <a:xfrm>
            <a:off x="4941888" y="1447800"/>
            <a:ext cx="9839325" cy="5410200"/>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331967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4021" y="1347567"/>
            <a:ext cx="2524125" cy="1092585"/>
          </a:xfrm>
          <a:prstGeom prst="rect">
            <a:avLst/>
          </a:prstGeom>
          <a:noFill/>
          <a:ln>
            <a:noFill/>
          </a:ln>
        </p:spPr>
        <p:txBody>
          <a:bodyPr wrap="square" lIns="121899" tIns="60949" rIns="121899" bIns="60949" rtlCol="0" anchor="ctr">
            <a:spAutoFit/>
          </a:bodyPr>
          <a:lstStyle/>
          <a:p>
            <a:pPr>
              <a:lnSpc>
                <a:spcPct val="150000"/>
              </a:lnSpc>
            </a:pPr>
            <a:r>
              <a:rPr lang="vi-VN" sz="1400" dirty="0">
                <a:solidFill>
                  <a:schemeClr val="bg1"/>
                </a:solidFill>
              </a:rPr>
              <a:t>- Ngày mở bán: 28/01 Mã: BTT Token </a:t>
            </a:r>
            <a:r>
              <a:rPr lang="vi-VN" sz="1400">
                <a:solidFill>
                  <a:schemeClr val="bg1"/>
                </a:solidFill>
              </a:rPr>
              <a:t>type</a:t>
            </a:r>
            <a:r>
              <a:rPr lang="vi-VN" sz="140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4021" y="3290703"/>
            <a:ext cx="2524125" cy="769419"/>
          </a:xfrm>
          <a:prstGeom prst="rect">
            <a:avLst/>
          </a:prstGeom>
          <a:noFill/>
          <a:ln>
            <a:noFill/>
          </a:ln>
        </p:spPr>
        <p:txBody>
          <a:bodyPr wrap="square" lIns="121899" tIns="60949" rIns="121899" bIns="60949" rtlCol="0" anchor="ctr">
            <a:spAutoFit/>
          </a:bodyPr>
          <a:lstStyle/>
          <a:p>
            <a:r>
              <a:rPr lang="vi-VN" sz="1400" dirty="0">
                <a:solidFill>
                  <a:schemeClr val="bg1"/>
                </a:solidFill>
              </a:rPr>
              <a:t>- Ngày mở bán: 25/02 Mã: FET Loại </a:t>
            </a:r>
            <a:r>
              <a:rPr lang="vi-VN" sz="1400">
                <a:solidFill>
                  <a:schemeClr val="bg1"/>
                </a:solidFill>
              </a:rPr>
              <a:t>token</a:t>
            </a:r>
            <a:r>
              <a:rPr lang="vi-VN" sz="140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4021" y="5092657"/>
            <a:ext cx="2524125"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6" name="TextBox 15"/>
          <p:cNvSpPr txBox="1"/>
          <p:nvPr/>
        </p:nvSpPr>
        <p:spPr>
          <a:xfrm>
            <a:off x="9371012" y="1509149"/>
            <a:ext cx="2522743"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7" name="TextBox 16"/>
          <p:cNvSpPr txBox="1"/>
          <p:nvPr/>
        </p:nvSpPr>
        <p:spPr>
          <a:xfrm>
            <a:off x="9502084" y="3231895"/>
            <a:ext cx="251865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8" name="TextBox 17"/>
          <p:cNvSpPr txBox="1"/>
          <p:nvPr/>
        </p:nvSpPr>
        <p:spPr>
          <a:xfrm>
            <a:off x="9446169" y="5085492"/>
            <a:ext cx="263048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r>
              <a:rPr lang="vi-VN" sz="140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544370" y="5534024"/>
            <a:ext cx="11415854"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06742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62600"/>
            <a:ext cx="4348842" cy="102592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
        <p:nvSpPr>
          <p:cNvPr id="3" name="Rectangle 2"/>
          <p:cNvSpPr/>
          <p:nvPr/>
        </p:nvSpPr>
        <p:spPr>
          <a:xfrm>
            <a:off x="6475412" y="1663155"/>
            <a:ext cx="5486400" cy="492536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7412"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2729029"/>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val="566699013"/>
                    </a:ext>
                  </a:extLst>
                </a:gridCol>
                <a:gridCol w="2312006">
                  <a:extLst>
                    <a:ext uri="{9D8B030D-6E8A-4147-A177-3AD203B41FA5}">
                      <a16:colId xmlns:a16="http://schemas.microsoft.com/office/drawing/2014/main" val="2873346040"/>
                    </a:ext>
                  </a:extLst>
                </a:gridCol>
                <a:gridCol w="1162169">
                  <a:extLst>
                    <a:ext uri="{9D8B030D-6E8A-4147-A177-3AD203B41FA5}">
                      <a16:colId xmlns:a16="http://schemas.microsoft.com/office/drawing/2014/main" val="34971002"/>
                    </a:ext>
                  </a:extLst>
                </a:gridCol>
                <a:gridCol w="1481995">
                  <a:extLst>
                    <a:ext uri="{9D8B030D-6E8A-4147-A177-3AD203B41FA5}">
                      <a16:colId xmlns:a16="http://schemas.microsoft.com/office/drawing/2014/main" val="531149327"/>
                    </a:ext>
                  </a:extLst>
                </a:gridCol>
                <a:gridCol w="1481995">
                  <a:extLst>
                    <a:ext uri="{9D8B030D-6E8A-4147-A177-3AD203B41FA5}">
                      <a16:colId xmlns:a16="http://schemas.microsoft.com/office/drawing/2014/main" val="2726948451"/>
                    </a:ext>
                  </a:extLst>
                </a:gridCol>
                <a:gridCol w="1693929">
                  <a:extLst>
                    <a:ext uri="{9D8B030D-6E8A-4147-A177-3AD203B41FA5}">
                      <a16:colId xmlns:a16="http://schemas.microsoft.com/office/drawing/2014/main" val="1978592778"/>
                    </a:ext>
                  </a:extLst>
                </a:gridCol>
                <a:gridCol w="1643665">
                  <a:extLst>
                    <a:ext uri="{9D8B030D-6E8A-4147-A177-3AD203B41FA5}">
                      <a16:colId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6" name="Title 2"/>
          <p:cNvSpPr txBox="1">
            <a:spLocks/>
          </p:cNvSpPr>
          <p:nvPr/>
        </p:nvSpPr>
        <p:spPr>
          <a:xfrm>
            <a:off x="1446212" y="4800600"/>
            <a:ext cx="6400800" cy="1371600"/>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45 ngày : 35% phí</a:t>
            </a:r>
            <a:br>
              <a:rPr lang="en-US" sz="1600" b="1" i="1" smtClean="0">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90 ngày: 15% phí</a:t>
            </a:r>
            <a:br>
              <a:rPr lang="en-US" sz="1600" b="1" i="1" smtClean="0">
                <a:solidFill>
                  <a:schemeClr val="bg1"/>
                </a:solidFill>
              </a:rPr>
            </a:br>
            <a:r>
              <a:rPr lang="en-US" sz="1600" b="1" i="1" smtClean="0">
                <a:solidFill>
                  <a:schemeClr val="bg1"/>
                </a:solidFill>
              </a:rPr>
              <a:t>* Sau 90 ngày: Miễn Phí</a:t>
            </a:r>
            <a:br>
              <a:rPr lang="en-US" sz="1600" b="1" i="1" smtClean="0">
                <a:solidFill>
                  <a:schemeClr val="bg1"/>
                </a:solidFill>
              </a:rPr>
            </a:br>
            <a:r>
              <a:rPr lang="en-US" sz="1600" b="1" i="1" smtClean="0">
                <a:solidFill>
                  <a:schemeClr val="bg1"/>
                </a:solidFill>
              </a:rPr>
              <a:t>* Lãi USD =&gt; Coin Token =&gt; Lãi 24h.</a:t>
            </a:r>
            <a:endParaRPr lang="en-US" sz="1600" b="1" i="1"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319396362"/>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val="1084722003"/>
                    </a:ext>
                  </a:extLst>
                </a:gridCol>
                <a:gridCol w="3073400">
                  <a:extLst>
                    <a:ext uri="{9D8B030D-6E8A-4147-A177-3AD203B41FA5}">
                      <a16:colId xmlns:a16="http://schemas.microsoft.com/office/drawing/2014/main" val="2986578009"/>
                    </a:ext>
                  </a:extLst>
                </a:gridCol>
                <a:gridCol w="3073400">
                  <a:extLst>
                    <a:ext uri="{9D8B030D-6E8A-4147-A177-3AD203B41FA5}">
                      <a16:colId xmlns:a16="http://schemas.microsoft.com/office/drawing/2014/main"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10%</a:t>
                      </a:r>
                      <a:endParaRPr lang="en-US"/>
                    </a:p>
                  </a:txBody>
                  <a:tcPr/>
                </a:tc>
                <a:extLst>
                  <a:ext uri="{0D108BD9-81ED-4DB2-BD59-A6C34878D82A}">
                    <a16:rowId xmlns:a16="http://schemas.microsoft.com/office/drawing/2014/main"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15%</a:t>
                      </a:r>
                      <a:endParaRPr lang="en-US"/>
                    </a:p>
                  </a:txBody>
                  <a:tcPr/>
                </a:tc>
                <a:extLst>
                  <a:ext uri="{0D108BD9-81ED-4DB2-BD59-A6C34878D82A}">
                    <a16:rowId xmlns:a16="http://schemas.microsoft.com/office/drawing/2014/main"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20%</a:t>
                      </a:r>
                      <a:endParaRPr lang="en-US"/>
                    </a:p>
                  </a:txBody>
                  <a:tcPr/>
                </a:tc>
                <a:extLst>
                  <a:ext uri="{0D108BD9-81ED-4DB2-BD59-A6C34878D82A}">
                    <a16:rowId xmlns:a16="http://schemas.microsoft.com/office/drawing/2014/main"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a:solidFill>
                  <a:schemeClr val="bg1"/>
                </a:solidFill>
              </a:rPr>
              <a:t>GÓI </a:t>
            </a:r>
            <a:r>
              <a:rPr lang="en-US" sz="2800" b="1" smtClean="0">
                <a:solidFill>
                  <a:schemeClr val="bg1"/>
                </a:solidFill>
              </a:rPr>
              <a:t>ĐẦU T</a:t>
            </a:r>
            <a:r>
              <a:rPr lang="vi-VN" sz="2800" b="1">
                <a:solidFill>
                  <a:schemeClr val="bg1"/>
                </a:solidFill>
              </a:rPr>
              <a:t>Ư</a:t>
            </a:r>
            <a:endParaRPr lang="en-US" sz="2800" b="1" dirty="0">
              <a:solidFill>
                <a:schemeClr val="bg1"/>
              </a:solidFill>
            </a:endParaRPr>
          </a:p>
        </p:txBody>
      </p:sp>
    </p:spTree>
    <p:extLst>
      <p:ext uri="{BB962C8B-B14F-4D97-AF65-F5344CB8AC3E}">
        <p14:creationId xmlns:p14="http://schemas.microsoft.com/office/powerpoint/2010/main" val="1283269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p:cNvSpPr>
            <a:spLocks noGrp="1"/>
          </p:cNvSpPr>
          <p:nvPr>
            <p:ph type="title"/>
          </p:nvPr>
        </p:nvSpPr>
        <p:spPr>
          <a:xfrm>
            <a:off x="5332412" y="1913640"/>
            <a:ext cx="6856413"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10%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12" name="Title 2"/>
          <p:cNvSpPr txBox="1">
            <a:spLocks/>
          </p:cNvSpPr>
          <p:nvPr/>
        </p:nvSpPr>
        <p:spPr>
          <a:xfrm>
            <a:off x="4418012" y="99097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CỔ </a:t>
            </a:r>
            <a:r>
              <a:rPr lang="en-US" sz="2800" b="1" smtClean="0">
                <a:solidFill>
                  <a:schemeClr val="bg1"/>
                </a:solidFill>
              </a:rPr>
              <a:t>ĐÔNG</a:t>
            </a:r>
            <a:endParaRPr lang="en-US" sz="2800" b="1" dirty="0">
              <a:solidFill>
                <a:schemeClr val="bg1"/>
              </a:solidFill>
            </a:endParaRPr>
          </a:p>
        </p:txBody>
      </p:sp>
      <p:sp>
        <p:nvSpPr>
          <p:cNvPr id="13" name="Rectangle 12"/>
          <p:cNvSpPr/>
          <p:nvPr/>
        </p:nvSpPr>
        <p:spPr>
          <a:xfrm>
            <a:off x="74613" y="1699691"/>
            <a:ext cx="5029200" cy="5087607"/>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4205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703139" y="3284627"/>
            <a:ext cx="2567306" cy="1461916"/>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smtClean="0">
                <a:solidFill>
                  <a:schemeClr val="bg1"/>
                </a:solidFill>
              </a:rPr>
              <a:t>g</a:t>
            </a:r>
            <a:endParaRPr lang="en-US" sz="16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38378"/>
            <a:ext cx="2635262" cy="2431413"/>
          </a:xfrm>
          <a:prstGeom prst="rect">
            <a:avLst/>
          </a:prstGeom>
          <a:noFill/>
        </p:spPr>
        <p:txBody>
          <a:bodyPr wrap="square" lIns="121899" tIns="60949" rIns="121899" bIns="60949" rtlCol="0" anchor="ctr">
            <a:spAutoFit/>
          </a:bodyPr>
          <a:lstStyle/>
          <a:p>
            <a:pPr>
              <a:lnSpc>
                <a:spcPct val="150000"/>
              </a:lnSpc>
            </a:pPr>
            <a:r>
              <a:rPr lang="en-US" sz="1600" b="1" smtClean="0">
                <a:solidFill>
                  <a:schemeClr val="bg1"/>
                </a:solidFill>
              </a:rPr>
              <a:t>Phát </a:t>
            </a:r>
            <a:r>
              <a:rPr lang="en-US" sz="1600" b="1" err="1">
                <a:solidFill>
                  <a:schemeClr val="bg1"/>
                </a:solidFill>
              </a:rPr>
              <a:t>hành</a:t>
            </a:r>
            <a:r>
              <a:rPr lang="en-US" sz="16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3619" y="2938378"/>
            <a:ext cx="2313447" cy="2154414"/>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6017" y="5688369"/>
            <a:ext cx="457200" cy="4572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4031" y="5724465"/>
            <a:ext cx="431356" cy="43135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4212" y="5718629"/>
            <a:ext cx="453571" cy="453571"/>
          </a:xfrm>
          <a:prstGeom prst="rect">
            <a:avLst/>
          </a:prstGeom>
        </p:spPr>
      </p:pic>
      <p:sp>
        <p:nvSpPr>
          <p:cNvPr id="8" name="TextBox 7"/>
          <p:cNvSpPr txBox="1"/>
          <p:nvPr/>
        </p:nvSpPr>
        <p:spPr>
          <a:xfrm>
            <a:off x="1160906" y="5756467"/>
            <a:ext cx="2694969" cy="400110"/>
          </a:xfrm>
          <a:prstGeom prst="rect">
            <a:avLst/>
          </a:prstGeom>
          <a:noFill/>
        </p:spPr>
        <p:txBody>
          <a:bodyPr wrap="none" rtlCol="0">
            <a:spAutoFit/>
          </a:bodyPr>
          <a:lstStyle/>
          <a:p>
            <a:r>
              <a:rPr lang="en-US" sz="2000" smtClean="0">
                <a:solidFill>
                  <a:schemeClr val="bg1"/>
                </a:solidFill>
              </a:rPr>
              <a:t>www.worldtrade.mobi</a:t>
            </a:r>
            <a:endParaRPr lang="en-US" sz="2000">
              <a:solidFill>
                <a:schemeClr val="bg1"/>
              </a:solidFill>
            </a:endParaRPr>
          </a:p>
        </p:txBody>
      </p:sp>
      <p:sp>
        <p:nvSpPr>
          <p:cNvPr id="12" name="TextBox 11"/>
          <p:cNvSpPr txBox="1"/>
          <p:nvPr/>
        </p:nvSpPr>
        <p:spPr>
          <a:xfrm>
            <a:off x="4645387" y="5740088"/>
            <a:ext cx="2994731" cy="400110"/>
          </a:xfrm>
          <a:prstGeom prst="rect">
            <a:avLst/>
          </a:prstGeom>
          <a:noFill/>
        </p:spPr>
        <p:txBody>
          <a:bodyPr wrap="none" rtlCol="0">
            <a:spAutoFit/>
          </a:bodyPr>
          <a:lstStyle/>
          <a:p>
            <a:r>
              <a:rPr lang="en-US" sz="2000" smtClean="0">
                <a:solidFill>
                  <a:schemeClr val="bg1"/>
                </a:solidFill>
              </a:rPr>
              <a:t>www.t.me/worldtradeex</a:t>
            </a:r>
            <a:endParaRPr lang="en-US" sz="2000">
              <a:solidFill>
                <a:schemeClr val="bg1"/>
              </a:solidFill>
            </a:endParaRPr>
          </a:p>
        </p:txBody>
      </p:sp>
      <p:sp>
        <p:nvSpPr>
          <p:cNvPr id="13" name="TextBox 12"/>
          <p:cNvSpPr txBox="1"/>
          <p:nvPr/>
        </p:nvSpPr>
        <p:spPr>
          <a:xfrm>
            <a:off x="8079411" y="5729806"/>
            <a:ext cx="4057521" cy="400110"/>
          </a:xfrm>
          <a:prstGeom prst="rect">
            <a:avLst/>
          </a:prstGeom>
          <a:noFill/>
        </p:spPr>
        <p:txBody>
          <a:bodyPr wrap="none" rtlCol="0">
            <a:spAutoFit/>
          </a:bodyPr>
          <a:lstStyle/>
          <a:p>
            <a:r>
              <a:rPr lang="en-US" sz="2000" smtClean="0">
                <a:solidFill>
                  <a:schemeClr val="bg1"/>
                </a:solidFill>
              </a:rPr>
              <a:t>www.facebook.com/worldtradeex</a:t>
            </a:r>
            <a:endParaRPr lang="en-US" sz="2000">
              <a:solidFill>
                <a:schemeClr val="bg1"/>
              </a:solidFill>
            </a:endParaRPr>
          </a:p>
        </p:txBody>
      </p:sp>
    </p:spTree>
    <p:extLst>
      <p:ext uri="{BB962C8B-B14F-4D97-AF65-F5344CB8AC3E}">
        <p14:creationId xmlns:p14="http://schemas.microsoft.com/office/powerpoint/2010/main" val="288102996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395475" y="5030560"/>
            <a:ext cx="1981200" cy="40011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000" smtClean="0">
                <a:solidFill>
                  <a:schemeClr val="bg1"/>
                </a:solidFill>
                <a:effectLst>
                  <a:outerShdw blurRad="38100" dist="38100" dir="2700000" algn="tl">
                    <a:srgbClr val="000000">
                      <a:alpha val="43137"/>
                    </a:srgbClr>
                  </a:outerShdw>
                </a:effectLst>
              </a:rPr>
              <a:t>Game</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4943679"/>
            <a:ext cx="1191986" cy="707886"/>
          </a:xfrm>
          <a:prstGeom prst="rect">
            <a:avLst/>
          </a:prstGeom>
          <a:effectLst>
            <a:outerShdw blurRad="50800" dist="38100" dir="2700000" algn="tl" rotWithShape="0">
              <a:prstClr val="black">
                <a:alpha val="40000"/>
              </a:prstClr>
            </a:outerShdw>
          </a:effectLst>
        </p:spPr>
        <p:txBody>
          <a:bodyPr wrap="square">
            <a:spAutoFit/>
          </a:bodyPr>
          <a:lstStyle/>
          <a:p>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Bỏ phiếu (bầu cử)</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07685" y="4766637"/>
            <a:ext cx="1991646"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a:solidFill>
                  <a:schemeClr val="bg1"/>
                </a:solidFill>
                <a:effectLst>
                  <a:outerShdw blurRad="38100" dist="38100" dir="2700000" algn="tl">
                    <a:srgbClr val="000000">
                      <a:alpha val="43137"/>
                    </a:srgbClr>
                  </a:outerShdw>
                </a:effectLst>
              </a:rPr>
              <a:t>Bảo vệ các loài có nguy cơ tuyệt chủng</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7807639" y="5048696"/>
            <a:ext cx="1184941"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Thu thuế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36667"/>
            <a:ext cx="1856082" cy="707886"/>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mật máy tính</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25" name="Picture Placeholder 24"/>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19694" r="19694"/>
          <a:stretch>
            <a:fillRect/>
          </a:stretch>
        </p:blipFill>
        <p:spPr>
          <a:xfrm>
            <a:off x="2843213" y="2565400"/>
            <a:ext cx="1795462" cy="2011363"/>
          </a:xfrm>
          <a:ln>
            <a:solidFill>
              <a:schemeClr val="bg1"/>
            </a:solidFill>
          </a:ln>
        </p:spPr>
      </p:pic>
      <p:pic>
        <p:nvPicPr>
          <p:cNvPr id="27" name="Picture Placeholder 26"/>
          <p:cNvPicPr>
            <a:picLocks noGrp="1" noChangeAspect="1"/>
          </p:cNvPicPr>
          <p:nvPr>
            <p:ph type="pic" sz="quarter" idx="32"/>
          </p:nvPr>
        </p:nvPicPr>
        <p:blipFill>
          <a:blip r:embed="rId3" cstate="print">
            <a:extLst>
              <a:ext uri="{28A0092B-C50C-407E-A947-70E740481C1C}">
                <a14:useLocalDpi xmlns:a14="http://schemas.microsoft.com/office/drawing/2010/main" val="0"/>
              </a:ext>
            </a:extLst>
          </a:blip>
          <a:srcRect l="8767" r="8767"/>
          <a:stretch>
            <a:fillRect/>
          </a:stretch>
        </p:blipFill>
        <p:spPr>
          <a:xfrm>
            <a:off x="508000" y="2568575"/>
            <a:ext cx="1795463" cy="2011363"/>
          </a:xfrm>
          <a:ln>
            <a:solidFill>
              <a:schemeClr val="bg1"/>
            </a:solidFill>
          </a:ln>
        </p:spPr>
      </p:pic>
      <p:pic>
        <p:nvPicPr>
          <p:cNvPr id="34" name="Picture Placeholder 33"/>
          <p:cNvPicPr>
            <a:picLocks noGrp="1" noChangeAspect="1"/>
          </p:cNvPicPr>
          <p:nvPr>
            <p:ph type="pic" sz="quarter" idx="34"/>
          </p:nvPr>
        </p:nvPicPr>
        <p:blipFill>
          <a:blip r:embed="rId4" cstate="print">
            <a:extLst>
              <a:ext uri="{28A0092B-C50C-407E-A947-70E740481C1C}">
                <a14:useLocalDpi xmlns:a14="http://schemas.microsoft.com/office/drawing/2010/main" val="0"/>
              </a:ext>
            </a:extLst>
          </a:blip>
          <a:srcRect l="9790" r="9790"/>
          <a:stretch>
            <a:fillRect/>
          </a:stretch>
        </p:blipFill>
        <p:spPr>
          <a:xfrm>
            <a:off x="5154613" y="2568575"/>
            <a:ext cx="1795462" cy="2011363"/>
          </a:xfrm>
          <a:ln>
            <a:solidFill>
              <a:schemeClr val="bg1"/>
            </a:solidFill>
          </a:ln>
        </p:spPr>
      </p:pic>
      <p:pic>
        <p:nvPicPr>
          <p:cNvPr id="32" name="Picture Placeholder 31"/>
          <p:cNvPicPr>
            <a:picLocks noGrp="1" noChangeAspect="1"/>
          </p:cNvPicPr>
          <p:nvPr>
            <p:ph type="pic" sz="quarter" idx="35"/>
          </p:nvPr>
        </p:nvPicPr>
        <p:blipFill>
          <a:blip r:embed="rId5" cstate="print">
            <a:extLst>
              <a:ext uri="{28A0092B-C50C-407E-A947-70E740481C1C}">
                <a14:useLocalDpi xmlns:a14="http://schemas.microsoft.com/office/drawing/2010/main" val="0"/>
              </a:ext>
            </a:extLst>
          </a:blip>
          <a:srcRect l="7713" r="7713"/>
          <a:stretch>
            <a:fillRect/>
          </a:stretch>
        </p:blipFill>
        <p:spPr>
          <a:xfrm>
            <a:off x="7499350" y="2565400"/>
            <a:ext cx="1795463" cy="2011363"/>
          </a:xfrm>
          <a:ln>
            <a:solidFill>
              <a:schemeClr val="bg1"/>
            </a:solidFill>
          </a:ln>
        </p:spPr>
      </p:pic>
      <p:pic>
        <p:nvPicPr>
          <p:cNvPr id="33" name="Picture Placeholder 32"/>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rcRect l="8202" r="8202"/>
          <a:stretch>
            <a:fillRect/>
          </a:stretch>
        </p:blipFill>
        <p:spPr>
          <a:xfrm>
            <a:off x="9842500" y="2565400"/>
            <a:ext cx="1797050" cy="2011363"/>
          </a:xfrm>
          <a:ln>
            <a:solidFill>
              <a:schemeClr val="bg1"/>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a:t>
            </a:r>
            <a:r>
              <a:rPr lang="vi-VN" sz="2000">
                <a:solidFill>
                  <a:schemeClr val="bg1"/>
                </a:solidFill>
              </a:rPr>
              <a:t>tử </a:t>
            </a:r>
            <a:r>
              <a:rPr lang="vi-VN" sz="200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b="1" dirty="0">
                <a:solidFill>
                  <a:schemeClr val="bg1"/>
                </a:solidFill>
              </a:rPr>
              <a:t>SÀN GIAO DỊCH </a:t>
            </a:r>
            <a:r>
              <a:rPr lang="en-US" sz="3700" b="1" smtClean="0">
                <a:solidFill>
                  <a:schemeClr val="bg1"/>
                </a:solidFill>
              </a:rPr>
              <a:t>ĐIỆN </a:t>
            </a:r>
            <a:r>
              <a:rPr lang="en-US" sz="3700" b="1">
                <a:solidFill>
                  <a:schemeClr val="bg1"/>
                </a:solidFill>
              </a:rPr>
              <a:t>TỬ</a:t>
            </a:r>
            <a:endParaRPr lang="en-US" sz="3700" b="1" dirty="0">
              <a:solidFill>
                <a:schemeClr val="bg1"/>
              </a:solidFill>
            </a:endParaRP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67016112"/>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val="2460864860"/>
                    </a:ext>
                  </a:extLst>
                </a:gridCol>
                <a:gridCol w="1308525">
                  <a:extLst>
                    <a:ext uri="{9D8B030D-6E8A-4147-A177-3AD203B41FA5}">
                      <a16:colId xmlns:a16="http://schemas.microsoft.com/office/drawing/2014/main" val="1096931536"/>
                    </a:ext>
                  </a:extLst>
                </a:gridCol>
                <a:gridCol w="1322576">
                  <a:extLst>
                    <a:ext uri="{9D8B030D-6E8A-4147-A177-3AD203B41FA5}">
                      <a16:colId xmlns:a16="http://schemas.microsoft.com/office/drawing/2014/main" val="2428255389"/>
                    </a:ext>
                  </a:extLst>
                </a:gridCol>
                <a:gridCol w="1322576">
                  <a:extLst>
                    <a:ext uri="{9D8B030D-6E8A-4147-A177-3AD203B41FA5}">
                      <a16:colId xmlns:a16="http://schemas.microsoft.com/office/drawing/2014/main" val="2174816486"/>
                    </a:ext>
                  </a:extLst>
                </a:gridCol>
                <a:gridCol w="1478173">
                  <a:extLst>
                    <a:ext uri="{9D8B030D-6E8A-4147-A177-3AD203B41FA5}">
                      <a16:colId xmlns:a16="http://schemas.microsoft.com/office/drawing/2014/main" val="3127407666"/>
                    </a:ext>
                  </a:extLst>
                </a:gridCol>
                <a:gridCol w="1780310">
                  <a:extLst>
                    <a:ext uri="{9D8B030D-6E8A-4147-A177-3AD203B41FA5}">
                      <a16:colId xmlns:a16="http://schemas.microsoft.com/office/drawing/2014/main" val="4205537223"/>
                    </a:ext>
                  </a:extLst>
                </a:gridCol>
                <a:gridCol w="1752600">
                  <a:extLst>
                    <a:ext uri="{9D8B030D-6E8A-4147-A177-3AD203B41FA5}">
                      <a16:colId xmlns:a16="http://schemas.microsoft.com/office/drawing/2014/main" val="1121352832"/>
                    </a:ext>
                  </a:extLst>
                </a:gridCol>
                <a:gridCol w="1523999">
                  <a:extLst>
                    <a:ext uri="{9D8B030D-6E8A-4147-A177-3AD203B41FA5}">
                      <a16:colId xmlns:a16="http://schemas.microsoft.com/office/drawing/2014/main" val="2967458942"/>
                    </a:ext>
                  </a:extLst>
                </a:gridCol>
              </a:tblGrid>
              <a:tr h="1095045">
                <a:tc>
                  <a:txBody>
                    <a:bodyPr/>
                    <a:lstStyle/>
                    <a:p>
                      <a:pPr algn="ctr"/>
                      <a:endParaRPr lang="en-US" sz="120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a:t>
                      </a:r>
                      <a:r>
                        <a:rPr lang="vi-VN" sz="1200" smtClean="0"/>
                        <a:t>quỹ được tiến hành tại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C</a:t>
                      </a:r>
                      <a:r>
                        <a:rPr lang="en-US" sz="1200" baseline="0" smtClean="0">
                          <a:solidFill>
                            <a:schemeClr val="bg1"/>
                          </a:solidFill>
                        </a:rPr>
                        <a:t>hịu trách nhiệm rủi ro</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vi-VN" sz="1200" smtClean="0"/>
                        <a:t>Hợp đồng thông minh được quản lý bởi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Tính</a:t>
                      </a:r>
                      <a:r>
                        <a:rPr lang="en-US" sz="1200" baseline="0" smtClean="0">
                          <a:solidFill>
                            <a:schemeClr val="bg1"/>
                          </a:solidFill>
                        </a:rPr>
                        <a:t> bắt buộc về </a:t>
                      </a:r>
                      <a:r>
                        <a:rPr lang="en-US" sz="1200" smtClean="0">
                          <a:solidFill>
                            <a:schemeClr val="bg1"/>
                          </a:solidFill>
                        </a:rPr>
                        <a:t>AML / KYC</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en-US" sz="1200" smtClean="0"/>
                        <a:t>Ngân sách tiếp thị cần thiết cho các công ty gây quỹ</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Sàng lọc cần thiết trước khi khởi động có thể khởi chạy một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Mã token tự động list sau crowdsale</a:t>
                      </a:r>
                      <a:endParaRPr lang="en-US" sz="1200" dirty="0">
                        <a:solidFill>
                          <a:schemeClr val="bg1"/>
                        </a:solidFill>
                      </a:endParaRPr>
                    </a:p>
                  </a:txBody>
                  <a:tcPr/>
                </a:tc>
                <a:extLst>
                  <a:ext uri="{0D108BD9-81ED-4DB2-BD59-A6C34878D82A}">
                    <a16:rowId xmlns:a16="http://schemas.microsoft.com/office/drawing/2014/main"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smtClean="0"/>
                        <a:t>Các nhà phát triển dự án</a:t>
                      </a:r>
                      <a:endParaRPr lang="en-US" sz="1200"/>
                    </a:p>
                  </a:txBody>
                  <a:tcPr/>
                </a:tc>
                <a:tc>
                  <a:txBody>
                    <a:bodyPr/>
                    <a:lstStyle/>
                    <a:p>
                      <a:pPr algn="ctr"/>
                      <a:r>
                        <a:rPr lang="en-US" sz="1200" smtClean="0"/>
                        <a:t>Các Startup</a:t>
                      </a:r>
                      <a:r>
                        <a:rPr lang="en-US" sz="1200" baseline="0" smtClean="0"/>
                        <a:t> tiến hành bán mã token</a:t>
                      </a:r>
                      <a:endParaRPr lang="en-US" sz="1200"/>
                    </a:p>
                  </a:txBody>
                  <a:tcPr/>
                </a:tc>
                <a:tc>
                  <a:txBody>
                    <a:bodyPr/>
                    <a:lstStyle/>
                    <a:p>
                      <a:pPr algn="ctr"/>
                      <a:r>
                        <a:rPr lang="en-US" sz="1200" smtClean="0"/>
                        <a:t>Nó có thể khác nhau</a:t>
                      </a:r>
                      <a:r>
                        <a:rPr lang="en-US" sz="1200" baseline="0" smtClean="0"/>
                        <a:t> giữa các dự án khác nhau</a:t>
                      </a:r>
                      <a:endParaRPr lang="en-US" sz="1200"/>
                    </a:p>
                  </a:txBody>
                  <a:tcPr/>
                </a:tc>
                <a:tc>
                  <a:txBody>
                    <a:bodyPr/>
                    <a:lstStyle/>
                    <a:p>
                      <a:pPr algn="ctr"/>
                      <a:r>
                        <a:rPr lang="en-US" sz="1200" smtClean="0"/>
                        <a:t>D</a:t>
                      </a:r>
                      <a:r>
                        <a:rPr lang="vi-VN" sz="1200" smtClean="0"/>
                        <a:t>ự án sẽ phải đầu tư nhiều nguồn lực để thu hút sự chú ý của công chúng</a:t>
                      </a:r>
                      <a:endParaRPr lang="en-US" sz="1200"/>
                    </a:p>
                  </a:txBody>
                  <a:tcPr/>
                </a:tc>
                <a:tc>
                  <a:txBody>
                    <a:bodyPr/>
                    <a:lstStyle/>
                    <a:p>
                      <a:pPr algn="ctr"/>
                      <a:r>
                        <a:rPr lang="en-US" sz="1200" smtClean="0"/>
                        <a:t>B</a:t>
                      </a:r>
                      <a:r>
                        <a:rPr lang="vi-VN" sz="1200" smtClean="0"/>
                        <a:t>ất kỳ ai cũng có thể khởi chạy ICO (ở quốc gia nơi hợp pháp)</a:t>
                      </a:r>
                      <a:endParaRPr lang="en-US" sz="1200"/>
                    </a:p>
                  </a:txBody>
                  <a:tcPr/>
                </a:tc>
                <a:tc>
                  <a:txBody>
                    <a:bodyPr/>
                    <a:lstStyle/>
                    <a:p>
                      <a:pPr algn="ctr"/>
                      <a:r>
                        <a:rPr lang="en-US" sz="1200" smtClean="0"/>
                        <a:t>S</a:t>
                      </a:r>
                      <a:r>
                        <a:rPr lang="vi-VN" sz="1200" smtClean="0"/>
                        <a:t>tartup phải vươn ra để trao đổi để liệt kê các </a:t>
                      </a:r>
                      <a:r>
                        <a:rPr lang="en-US" sz="1200" smtClean="0"/>
                        <a:t>mã token</a:t>
                      </a:r>
                      <a:endParaRPr lang="en-US" sz="1200"/>
                    </a:p>
                  </a:txBody>
                  <a:tcPr/>
                </a:tc>
                <a:extLst>
                  <a:ext uri="{0D108BD9-81ED-4DB2-BD59-A6C34878D82A}">
                    <a16:rowId xmlns:a16="http://schemas.microsoft.com/office/drawing/2014/main" val="39808726"/>
                  </a:ext>
                </a:extLst>
              </a:tr>
              <a:tr h="1295400">
                <a:tc>
                  <a:txBody>
                    <a:bodyPr/>
                    <a:lstStyle/>
                    <a:p>
                      <a:pPr algn="ctr"/>
                      <a:r>
                        <a:rPr lang="en-US" sz="2000" b="1" smtClean="0"/>
                        <a:t>IEO</a:t>
                      </a:r>
                      <a:endParaRPr lang="en-US" sz="2000" b="1"/>
                    </a:p>
                  </a:txBody>
                  <a:tcPr/>
                </a:tc>
                <a:tc>
                  <a:txBody>
                    <a:bodyPr/>
                    <a:lstStyle/>
                    <a:p>
                      <a:pPr algn="ctr"/>
                      <a:r>
                        <a:rPr lang="en-US" sz="1200" smtClean="0"/>
                        <a:t>Nền tảng</a:t>
                      </a:r>
                      <a:r>
                        <a:rPr lang="en-US" sz="1200" baseline="0" smtClean="0"/>
                        <a:t> của trao đổi</a:t>
                      </a:r>
                      <a:endParaRPr lang="en-US" sz="1200"/>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Quá</a:t>
                      </a:r>
                      <a:r>
                        <a:rPr lang="en-US" sz="1200" baseline="0" smtClean="0">
                          <a:solidFill>
                            <a:schemeClr val="tx1"/>
                          </a:solidFill>
                        </a:rPr>
                        <a:t> trình </a:t>
                      </a:r>
                      <a:r>
                        <a:rPr lang="vi-VN" sz="1200" smtClean="0">
                          <a:solidFill>
                            <a:schemeClr val="tx1"/>
                          </a:solidFill>
                        </a:rPr>
                        <a:t>AML / KYC </a:t>
                      </a:r>
                      <a:r>
                        <a:rPr lang="en-US" sz="1200" smtClean="0">
                          <a:solidFill>
                            <a:schemeClr val="tx1"/>
                          </a:solidFill>
                        </a:rPr>
                        <a:t>được</a:t>
                      </a:r>
                      <a:r>
                        <a:rPr lang="en-US" sz="1200" baseline="0" smtClean="0">
                          <a:solidFill>
                            <a:schemeClr val="tx1"/>
                          </a:solidFill>
                        </a:rPr>
                        <a:t> thông suốt</a:t>
                      </a:r>
                      <a:r>
                        <a:rPr lang="en-US" sz="1200" smtClean="0">
                          <a:solidFill>
                            <a:schemeClr val="tx1"/>
                          </a:solidFill>
                        </a:rPr>
                        <a:t> trong mạng</a:t>
                      </a:r>
                      <a:r>
                        <a:rPr lang="vi-VN" sz="1200" smtClean="0">
                          <a:solidFill>
                            <a:schemeClr val="tx1"/>
                          </a:solidFill>
                        </a:rPr>
                        <a:t> người dùng của</a:t>
                      </a:r>
                      <a:r>
                        <a:rPr lang="en-US" sz="1200" baseline="0" smtClean="0">
                          <a:solidFill>
                            <a:schemeClr val="tx1"/>
                          </a:solidFill>
                        </a:rPr>
                        <a:t> sàn</a:t>
                      </a:r>
                      <a:endParaRPr lang="en-US" sz="1200" dirty="0">
                        <a:solidFill>
                          <a:schemeClr val="tx1"/>
                        </a:solidFill>
                      </a:endParaRPr>
                    </a:p>
                  </a:txBody>
                  <a:tcPr/>
                </a:tc>
                <a:tc>
                  <a:txBody>
                    <a:bodyPr/>
                    <a:lstStyle/>
                    <a:p>
                      <a:pPr algn="ctr"/>
                      <a:r>
                        <a:rPr lang="vi-VN" sz="1200" smtClean="0">
                          <a:solidFill>
                            <a:schemeClr val="tx1"/>
                          </a:solidFill>
                        </a:rPr>
                        <a:t>Tương đối thấp - trao đổi tiếp thị </a:t>
                      </a:r>
                      <a:r>
                        <a:rPr lang="en-US" sz="1200" smtClean="0">
                          <a:solidFill>
                            <a:schemeClr val="tx1"/>
                          </a:solidFill>
                        </a:rPr>
                        <a:t>dựa</a:t>
                      </a:r>
                      <a:r>
                        <a:rPr lang="en-US" sz="1200" baseline="0" smtClean="0">
                          <a:solidFill>
                            <a:schemeClr val="tx1"/>
                          </a:solidFill>
                        </a:rPr>
                        <a:t> trên </a:t>
                      </a:r>
                      <a:r>
                        <a:rPr lang="en-US" sz="1200" smtClean="0">
                          <a:solidFill>
                            <a:schemeClr val="tx1"/>
                          </a:solidFill>
                        </a:rPr>
                        <a:t>token</a:t>
                      </a:r>
                      <a:r>
                        <a:rPr lang="vi-VN" sz="1200" smtClean="0">
                          <a:solidFill>
                            <a:schemeClr val="tx1"/>
                          </a:solidFill>
                        </a:rPr>
                        <a:t> của các công ty khởi nghiệp</a:t>
                      </a:r>
                      <a:endParaRPr lang="en-US" sz="1200" dirty="0">
                        <a:solidFill>
                          <a:schemeClr val="tx1"/>
                        </a:solidFill>
                      </a:endParaRPr>
                    </a:p>
                  </a:txBody>
                  <a:tcPr/>
                </a:tc>
                <a:tc>
                  <a:txBody>
                    <a:bodyPr/>
                    <a:lstStyle/>
                    <a:p>
                      <a:pPr algn="ctr"/>
                      <a:r>
                        <a:rPr lang="en-US" sz="1200" smtClean="0"/>
                        <a:t>S</a:t>
                      </a:r>
                      <a:r>
                        <a:rPr lang="vi-VN" sz="1200" smtClean="0"/>
                        <a:t>àn giao dịch sàng lọc công ty trước khi cho phép công ty huy động vốn theo hình thức</a:t>
                      </a:r>
                      <a:endParaRPr lang="en-US" sz="1200"/>
                    </a:p>
                  </a:txBody>
                  <a:tcPr/>
                </a:tc>
                <a:tc>
                  <a:txBody>
                    <a:bodyPr/>
                    <a:lstStyle/>
                    <a:p>
                      <a:pPr algn="ctr"/>
                      <a:r>
                        <a:rPr lang="en-US" sz="1200" smtClean="0"/>
                        <a:t>T</a:t>
                      </a:r>
                      <a:r>
                        <a:rPr lang="vi-VN" sz="1200" smtClean="0"/>
                        <a:t>rao đổi IEO được tiến hành</a:t>
                      </a:r>
                      <a:r>
                        <a:rPr lang="en-US" sz="1200" smtClean="0"/>
                        <a:t> theo</a:t>
                      </a:r>
                      <a:r>
                        <a:rPr lang="vi-VN" sz="1200" smtClean="0"/>
                        <a:t> danh sách</a:t>
                      </a:r>
                      <a:endParaRPr lang="en-US" sz="1200"/>
                    </a:p>
                  </a:txBody>
                  <a:tcPr/>
                </a:tc>
                <a:extLst>
                  <a:ext uri="{0D108BD9-81ED-4DB2-BD59-A6C34878D82A}">
                    <a16:rowId xmlns:a16="http://schemas.microsoft.com/office/drawing/2014/main"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7436" y="2188669"/>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4930"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194243"/>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411232"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2360612"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226768" y="1600200"/>
            <a:ext cx="3352800"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1:</a:t>
            </a:r>
          </a:p>
          <a:p>
            <a:pPr>
              <a:lnSpc>
                <a:spcPct val="150000"/>
              </a:lnSpc>
            </a:pPr>
            <a:r>
              <a:rPr lang="en-US" sz="1400">
                <a:solidFill>
                  <a:schemeClr val="bg1"/>
                </a:solidFill>
              </a:rPr>
              <a:t>Kiểm tra thông tin 1 dự án sắp thực hiện IEO</a:t>
            </a:r>
            <a:endParaRPr lang="en-US" sz="1400" dirty="0">
              <a:solidFill>
                <a:schemeClr val="bg1"/>
              </a:solidFill>
            </a:endParaRPr>
          </a:p>
        </p:txBody>
      </p:sp>
      <p:sp>
        <p:nvSpPr>
          <p:cNvPr id="25" name="Pentagon 24"/>
          <p:cNvSpPr/>
          <p:nvPr/>
        </p:nvSpPr>
        <p:spPr>
          <a:xfrm>
            <a:off x="224727" y="3260908"/>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solidFill>
                  <a:schemeClr val="bg1"/>
                </a:solidFill>
                <a:effectLst>
                  <a:outerShdw blurRad="38100" dist="38100" dir="2700000" algn="tl">
                    <a:srgbClr val="000000">
                      <a:alpha val="43137"/>
                    </a:srgbClr>
                  </a:outerShdw>
                </a:effectLst>
              </a:rPr>
              <a:t>B</a:t>
            </a:r>
            <a:r>
              <a:rPr lang="vi-VN" sz="1600" b="1">
                <a:solidFill>
                  <a:schemeClr val="bg1"/>
                </a:solidFill>
                <a:effectLst>
                  <a:outerShdw blurRad="38100" dist="38100" dir="2700000" algn="tl">
                    <a:srgbClr val="000000">
                      <a:alpha val="43137"/>
                    </a:srgbClr>
                  </a:outerShdw>
                </a:effectLst>
              </a:rPr>
              <a:t>ƯỚC</a:t>
            </a:r>
            <a:r>
              <a:rPr lang="en-US" sz="1600" b="1">
                <a:solidFill>
                  <a:schemeClr val="bg1"/>
                </a:solidFill>
                <a:effectLst>
                  <a:outerShdw blurRad="38100" dist="38100" dir="2700000" algn="tl">
                    <a:srgbClr val="000000">
                      <a:alpha val="43137"/>
                    </a:srgbClr>
                  </a:outerShdw>
                </a:effectLst>
              </a:rPr>
              <a:t> 2:</a:t>
            </a:r>
          </a:p>
          <a:p>
            <a:pPr>
              <a:lnSpc>
                <a:spcPct val="150000"/>
              </a:lnSpc>
            </a:pPr>
            <a:r>
              <a:rPr lang="en-US" sz="1600">
                <a:solidFill>
                  <a:schemeClr val="bg1"/>
                </a:solidFill>
              </a:rPr>
              <a:t>Nghiên cứu sàn giao dịch có IEO</a:t>
            </a:r>
            <a:endParaRPr lang="en-US" sz="1600" dirty="0">
              <a:solidFill>
                <a:schemeClr val="bg1"/>
              </a:solidFill>
            </a:endParaRPr>
          </a:p>
        </p:txBody>
      </p:sp>
      <p:sp>
        <p:nvSpPr>
          <p:cNvPr id="26" name="Pentagon 25"/>
          <p:cNvSpPr/>
          <p:nvPr/>
        </p:nvSpPr>
        <p:spPr>
          <a:xfrm>
            <a:off x="226768" y="4861108"/>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3:</a:t>
            </a:r>
            <a:endParaRPr lang="en-US" sz="1400">
              <a:solidFill>
                <a:schemeClr val="bg1"/>
              </a:solidFill>
            </a:endParaRPr>
          </a:p>
          <a:p>
            <a:pPr>
              <a:lnSpc>
                <a:spcPct val="150000"/>
              </a:lnSpc>
            </a:pPr>
            <a:r>
              <a:rPr lang="en-US" sz="1400">
                <a:solidFill>
                  <a:schemeClr val="bg1"/>
                </a:solidFill>
              </a:rPr>
              <a:t>Đăng ký và thực hiện KYC với sàn giao dịch</a:t>
            </a:r>
            <a:endParaRPr lang="en-US" sz="1400" dirty="0">
              <a:solidFill>
                <a:schemeClr val="bg1"/>
              </a:solidFill>
            </a:endParaRPr>
          </a:p>
        </p:txBody>
      </p:sp>
      <p:sp>
        <p:nvSpPr>
          <p:cNvPr id="28" name="Pentagon 27"/>
          <p:cNvSpPr/>
          <p:nvPr/>
        </p:nvSpPr>
        <p:spPr>
          <a:xfrm>
            <a:off x="6399212" y="1828800"/>
            <a:ext cx="3124200"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4:</a:t>
            </a:r>
            <a:endParaRPr lang="en-US" sz="1400">
              <a:solidFill>
                <a:schemeClr val="bg1"/>
              </a:solidFill>
            </a:endParaRPr>
          </a:p>
          <a:p>
            <a:pPr>
              <a:lnSpc>
                <a:spcPct val="150000"/>
              </a:lnSpc>
            </a:pPr>
            <a:r>
              <a:rPr lang="en-US" sz="1400">
                <a:solidFill>
                  <a:schemeClr val="bg1"/>
                </a:solidFill>
              </a:rPr>
              <a:t>Kiểm tra đơn vị tiền sẽ đ</a:t>
            </a:r>
            <a:r>
              <a:rPr lang="vi-VN" sz="1400">
                <a:solidFill>
                  <a:schemeClr val="bg1"/>
                </a:solidFill>
              </a:rPr>
              <a:t>ượ</a:t>
            </a:r>
            <a:r>
              <a:rPr lang="en-US" sz="1400">
                <a:solidFill>
                  <a:schemeClr val="bg1"/>
                </a:solidFill>
              </a:rPr>
              <a:t>c chấp nhận khi đầu t</a:t>
            </a:r>
            <a:r>
              <a:rPr lang="vi-VN" sz="1400">
                <a:solidFill>
                  <a:schemeClr val="bg1"/>
                </a:solidFill>
              </a:rPr>
              <a:t>ư</a:t>
            </a:r>
            <a:r>
              <a:rPr lang="en-US" sz="1400">
                <a:solidFill>
                  <a:schemeClr val="bg1"/>
                </a:solidFill>
              </a:rPr>
              <a:t> IEO</a:t>
            </a:r>
            <a:endParaRPr lang="en-US" sz="1400" dirty="0">
              <a:solidFill>
                <a:schemeClr val="bg1"/>
              </a:solidFill>
            </a:endParaRPr>
          </a:p>
        </p:txBody>
      </p:sp>
      <p:sp>
        <p:nvSpPr>
          <p:cNvPr id="29" name="Pentagon 28"/>
          <p:cNvSpPr/>
          <p:nvPr/>
        </p:nvSpPr>
        <p:spPr>
          <a:xfrm>
            <a:off x="6399212" y="44861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97" y="893612"/>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147" y="3290415"/>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087" y="455037"/>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5973" y="3598846"/>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59968</TotalTime>
  <Words>1624</Words>
  <Application>Microsoft Office PowerPoint</Application>
  <PresentationFormat>Custom</PresentationFormat>
  <Paragraphs>222</Paragraphs>
  <Slides>25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DỰ ÁN IEO TIỀM NĂNG TRONG 2019</vt:lpstr>
      <vt:lpstr>PowerPoint Presentation</vt:lpstr>
      <vt:lpstr>PowerPoint Presentation</vt:lpstr>
      <vt:lpstr>PowerPoint Presentation</vt:lpstr>
      <vt:lpstr>THƯỞNG PHÁT TRIỂN THỊ TRƯỜNG</vt:lpstr>
      <vt:lpstr>PowerPoint Presentation</vt:lpstr>
      <vt:lpstr>Cổ đông:  • Đầu tư gói 50.000$ =&gt; Đồng chia 10% lợi nhuận  • Phát triển trực tiếp 10 cổ đông =&gt; Đồng chia 5% lợi nhuận  Thanh Khoản:  • Phí rút: 6%  • Chuyển nội bộ: 2%  • Tài khoản &gt; 20$ được rút </vt:lpstr>
      <vt:lpstr>LỘ TRÌNH PHÁT TRIỂN QUA CÁC GIAI ĐOẠN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10246</cp:revision>
  <dcterms:created xsi:type="dcterms:W3CDTF">2014-09-03T19:30:44Z</dcterms:created>
  <dcterms:modified xsi:type="dcterms:W3CDTF">2019-08-27T21:41:47Z</dcterms:modified>
</cp:coreProperties>
</file>